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78" r:id="rId5"/>
    <p:sldId id="263" r:id="rId6"/>
    <p:sldId id="264" r:id="rId7"/>
    <p:sldId id="265" r:id="rId8"/>
    <p:sldId id="266" r:id="rId9"/>
    <p:sldId id="277" r:id="rId10"/>
    <p:sldId id="269" r:id="rId11"/>
    <p:sldId id="270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002"/>
    <a:srgbClr val="F4F5D9"/>
    <a:srgbClr val="F1D7DC"/>
    <a:srgbClr val="E1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B4E96-5D9C-49E7-B1DD-E6BB6B1A3AC4}" v="2426" dt="2024-01-12T17:27:00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7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3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8282560/plotting-just-the-seasonal-component-of-ets-model-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7EBBF310-0368-461D-DBED-7D167FD8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676" b="63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38" y="2861297"/>
            <a:ext cx="11255227" cy="618144"/>
          </a:xfrm>
          <a:solidFill>
            <a:schemeClr val="dk1"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ea typeface="+mj-lt"/>
                <a:cs typeface="+mj-lt"/>
              </a:rPr>
              <a:t>BTC/USDT Market Predictive Model Presentation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SARIMA-based and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lstm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-based Predictive Models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758-D698-66C8-4A26-E2C9DD1E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096168"/>
            <a:ext cx="570435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4000" b="1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What is LSTM?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is a type of recurrent neural network (RNN) designed for handling sequential data.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Particularly effective for time series analysis due to its ability to capture long-term dependencies.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Learning Patterns: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excels in learning and recognizing intricate patterns in time series data.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F8E65BC3-398D-364E-2C51-7BCBE8878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6" r="-6" b="-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85BF4-9E5E-A56B-8F1E-FBD491D727AE}"/>
              </a:ext>
            </a:extLst>
          </p:cNvPr>
          <p:cNvSpPr txBox="1"/>
          <p:nvPr/>
        </p:nvSpPr>
        <p:spPr>
          <a:xfrm>
            <a:off x="251011" y="378758"/>
            <a:ext cx="92207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LSTM –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82898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0CBC-CE34-F9D2-0838-BCD28F6A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7" y="123078"/>
            <a:ext cx="3816095" cy="180730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Key Features for Time Series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1526-FBCA-0258-6780-B91F822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7" y="2309954"/>
            <a:ext cx="489186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Seamless Handling of Sequential Data: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Memory Retention: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Mitigating Short-Term Noise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Handling Irregular Patterns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 descr="Connected lines and dots to form a network">
            <a:extLst>
              <a:ext uri="{FF2B5EF4-FFF2-40B4-BE49-F238E27FC236}">
                <a16:creationId xmlns:a16="http://schemas.microsoft.com/office/drawing/2014/main" id="{BE0C51EE-517B-76B7-5DC1-F1355CDD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0" r="10619" b="-2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786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275FC-7428-6196-6541-78F4C147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44801E-D426-4372-9129-ED47EE43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59147-5D09-4BEC-07A5-B0A603A6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07" y="313366"/>
            <a:ext cx="5257800" cy="1720524"/>
          </a:xfrm>
        </p:spPr>
        <p:txBody>
          <a:bodyPr>
            <a:normAutofit/>
          </a:bodyPr>
          <a:lstStyle/>
          <a:p>
            <a:r>
              <a:rPr lang="en-US" sz="4400" dirty="0" err="1"/>
              <a:t>Backtesting</a:t>
            </a:r>
            <a:r>
              <a:rPr lang="en-US" sz="4400" dirty="0"/>
              <a:t>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2512-21ED-9937-F617-8D31ABA4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24" y="1596822"/>
            <a:ext cx="5234271" cy="39119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39-minute moving average goes above the 72-minute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39-minute moving average goes below the 72-minute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LSTM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1.152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0.1596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0.2041</a:t>
            </a:r>
            <a:endParaRPr lang="en-US" sz="1050" dirty="0"/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E29DB-3944-D003-4A8D-936C40D4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75" y="313366"/>
            <a:ext cx="4306073" cy="317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73EAE-572D-E05D-F2A2-3236CB6A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17" y="3555581"/>
            <a:ext cx="4132331" cy="29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7A256-B910-54E5-B030-EB2129E7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B99D3-AA3A-774B-D2F6-71CF4038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DB5C-6172-734B-151E-A2A70B3B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5410"/>
            <a:ext cx="6467004" cy="41633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 and Take-Profit Levels: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Parameters:</a:t>
            </a:r>
            <a:r>
              <a:rPr lang="en-US" sz="1800" dirty="0">
                <a:ea typeface="+mn-lt"/>
                <a:cs typeface="+mn-lt"/>
              </a:rPr>
              <a:t> Stop-loss set at 2% below the current price.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Ratio:</a:t>
            </a:r>
            <a:r>
              <a:rPr lang="en-US" sz="18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Balance: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Objective:</a:t>
            </a:r>
            <a:r>
              <a:rPr lang="en-US" sz="18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Stop-Loss:</a:t>
            </a:r>
            <a:r>
              <a:rPr lang="en-US" sz="1800" dirty="0">
                <a:ea typeface="+mn-lt"/>
                <a:cs typeface="+mn-lt"/>
              </a:rPr>
              <a:t> Limits potential losses in the event of adverse market movements.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Take-Profit:</a:t>
            </a:r>
            <a:r>
              <a:rPr lang="en-US" sz="1800" dirty="0">
                <a:ea typeface="+mn-lt"/>
                <a:cs typeface="+mn-lt"/>
              </a:rPr>
              <a:t> Locks in profits at a favorable risk-reward ratio.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Adaptability to Market Conditions: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Dynamic Levels:</a:t>
            </a:r>
            <a:r>
              <a:rPr lang="en-US" sz="18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Responsive Strategy:</a:t>
            </a:r>
            <a:r>
              <a:rPr lang="en-US" sz="1800" dirty="0">
                <a:ea typeface="+mn-lt"/>
                <a:cs typeface="+mn-lt"/>
              </a:rPr>
              <a:t> Adapts to both volatile and stable market periods.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8B6-5717-D606-DE08-2F6E6746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00" y="2307741"/>
            <a:ext cx="4322730" cy="31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3E3ED-A27B-3739-BEF6-55920243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4F19F-EB8C-24D8-83DE-B901C640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In the volatile world of cryptocurrency trading, having a reliable predictive model is crucial. These models aim to forecast BTC/USDT market trends to inform strategic decisions.</a:t>
            </a:r>
            <a:endParaRPr lang="en-US" sz="2000" dirty="0"/>
          </a:p>
        </p:txBody>
      </p:sp>
      <p:pic>
        <p:nvPicPr>
          <p:cNvPr id="12" name="Picture 11" descr="Digital graphs and numbers in 3D">
            <a:extLst>
              <a:ext uri="{FF2B5EF4-FFF2-40B4-BE49-F238E27FC236}">
                <a16:creationId xmlns:a16="http://schemas.microsoft.com/office/drawing/2014/main" id="{16B3CF6B-3771-208A-CF15-A910C265A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r="16156" b="-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08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C9BC-13C4-2F75-C60A-913665F4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DD7352-9FDE-665E-C9D1-79C2D4EE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16555"/>
              </p:ext>
            </p:extLst>
          </p:nvPr>
        </p:nvGraphicFramePr>
        <p:xfrm>
          <a:off x="838200" y="2011362"/>
          <a:ext cx="10515600" cy="323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9627535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79347352"/>
                    </a:ext>
                  </a:extLst>
                </a:gridCol>
              </a:tblGrid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SLIDES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76673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SARIMA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819371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9-13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6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2387294" y="2228671"/>
            <a:ext cx="7417415" cy="240065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5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SARIMA</a:t>
            </a:r>
          </a:p>
        </p:txBody>
      </p:sp>
    </p:spTree>
    <p:extLst>
      <p:ext uri="{BB962C8B-B14F-4D97-AF65-F5344CB8AC3E}">
        <p14:creationId xmlns:p14="http://schemas.microsoft.com/office/powerpoint/2010/main" val="71918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D051B-541D-B039-3F8F-1961C0F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0" y="532082"/>
            <a:ext cx="12088992" cy="10094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/>
              <a:t>SARIMA - Seasonal </a:t>
            </a:r>
            <a:r>
              <a:rPr lang="en-US" sz="5300" b="1" dirty="0" err="1"/>
              <a:t>AutoRegressive</a:t>
            </a:r>
            <a:r>
              <a:rPr lang="en-US" sz="5300" b="1" dirty="0"/>
              <a:t> Integrated Moving Average</a:t>
            </a:r>
            <a:endParaRPr lang="en-US" sz="5300" dirty="0"/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66A-2705-388A-6755-B55AB2B7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986" y="1991763"/>
            <a:ext cx="4747547" cy="290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E86A2-C654-A662-821D-9562B34D6DD5}"/>
              </a:ext>
            </a:extLst>
          </p:cNvPr>
          <p:cNvSpPr txBox="1"/>
          <p:nvPr/>
        </p:nvSpPr>
        <p:spPr>
          <a:xfrm>
            <a:off x="8847152" y="469452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691A-6888-F4B4-CF8F-BECFF378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1186"/>
            <a:ext cx="7106856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Key Parameters: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q:</a:t>
            </a:r>
            <a:r>
              <a:rPr lang="en-US" sz="2000" dirty="0">
                <a:ea typeface="+mn-lt"/>
                <a:cs typeface="+mn-lt"/>
              </a:rPr>
              <a:t> Non-seasonal parameters governing AR, differencing, and MA components.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Q, s:</a:t>
            </a:r>
            <a:r>
              <a:rPr lang="en-US" sz="2000" dirty="0">
                <a:ea typeface="+mn-lt"/>
                <a:cs typeface="+mn-lt"/>
              </a:rPr>
              <a:t> Seasonal parameters for seasonality and its characteristics.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Application: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Ideal for time series with noticeable seasonality, such as financial market data.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Advantages: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Robust handling of temporal dependencies and seasonality.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Applicable to dynamic and changing patterns in data.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57247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7ED45-E71F-B7AE-5662-829290DB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04" y="337845"/>
            <a:ext cx="6589480" cy="1807305"/>
          </a:xfrm>
        </p:spPr>
        <p:txBody>
          <a:bodyPr>
            <a:normAutofit/>
          </a:bodyPr>
          <a:lstStyle/>
          <a:p>
            <a:r>
              <a:rPr lang="en-US" sz="6000" dirty="0"/>
              <a:t>Why SARIMA?</a:t>
            </a:r>
          </a:p>
        </p:txBody>
      </p:sp>
      <p:pic>
        <p:nvPicPr>
          <p:cNvPr id="5" name="Picture 4" descr="The 2 Best Canadian Dividend Stocks to Buy This Week - FinTech &amp; More">
            <a:extLst>
              <a:ext uri="{FF2B5EF4-FFF2-40B4-BE49-F238E27FC236}">
                <a16:creationId xmlns:a16="http://schemas.microsoft.com/office/drawing/2014/main" id="{95C1A327-7B26-60BC-7CDF-C00CF9DA9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25525" r="2552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6D5A-0618-1FA4-2613-60FE6C72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04" y="2579742"/>
            <a:ext cx="999888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Handling Seasonality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Temporal Dependencies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Dynamic Nature of Cryptocurrency Markets: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Iterative Parameter Selection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Consideration for Non-Stationarity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876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752775-F02C-4C61-A592-6CEB4C47C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83344-AAED-1383-742B-EE290478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76" y="138788"/>
            <a:ext cx="4840010" cy="1720525"/>
          </a:xfrm>
        </p:spPr>
        <p:txBody>
          <a:bodyPr>
            <a:normAutofit/>
          </a:bodyPr>
          <a:lstStyle/>
          <a:p>
            <a:r>
              <a:rPr lang="en-US" dirty="0" err="1"/>
              <a:t>Backtesting</a:t>
            </a:r>
            <a:r>
              <a:rPr lang="en-US" dirty="0"/>
              <a:t> Results</a:t>
            </a:r>
            <a:br>
              <a:rPr lang="en-US" dirty="0"/>
            </a:br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9288D-5958-371F-16BF-2423CCA7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838" y="1231434"/>
            <a:ext cx="5564287" cy="39119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78-hour moving average goes above the 144-hour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78-hour moving average goes below the 144-hour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SARIMA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1.1299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10.16%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7.92%</a:t>
            </a:r>
            <a:endParaRPr lang="en-US" sz="12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51D1E-227B-B8DB-5DA7-B53A9C08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5" y="707880"/>
            <a:ext cx="4498731" cy="2717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BA4F7-8D61-A7CD-C4CF-E60F52A5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5" y="3467895"/>
            <a:ext cx="4498732" cy="26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E1AD5-D463-51C5-8645-52E3AA30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-1992"/>
            <a:ext cx="8495580" cy="1800526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EF7D5-15BC-2151-C677-5C73F0E3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0" y="1762857"/>
            <a:ext cx="5373566" cy="33322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5467-1EDF-2D82-42FA-AFFF457A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59357"/>
            <a:ext cx="6192327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 and Take-Profit Levels: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Parameters:</a:t>
            </a:r>
            <a:r>
              <a:rPr lang="en-US" sz="1600" dirty="0">
                <a:ea typeface="+mn-lt"/>
                <a:cs typeface="+mn-lt"/>
              </a:rPr>
              <a:t> Stop-loss set at 2% below the current price. 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Ratio:</a:t>
            </a:r>
            <a:r>
              <a:rPr lang="en-US" sz="16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Balance: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Objective:</a:t>
            </a:r>
            <a:r>
              <a:rPr lang="en-US" sz="16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Stop-Loss:</a:t>
            </a:r>
            <a:r>
              <a:rPr lang="en-US" sz="1600" dirty="0">
                <a:ea typeface="+mn-lt"/>
                <a:cs typeface="+mn-lt"/>
              </a:rPr>
              <a:t> Limits potential losses in the event of adverse market movements.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Take-Profit:</a:t>
            </a:r>
            <a:r>
              <a:rPr lang="en-US" sz="1600" dirty="0">
                <a:ea typeface="+mn-lt"/>
                <a:cs typeface="+mn-lt"/>
              </a:rPr>
              <a:t> Locks in profits at a favorable risk-reward ratio.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Adaptability to Market Conditions: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Dynamic Levels:</a:t>
            </a:r>
            <a:r>
              <a:rPr lang="en-US" sz="16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Responsive Strategy:</a:t>
            </a:r>
            <a:r>
              <a:rPr lang="en-US" sz="1600" dirty="0">
                <a:ea typeface="+mn-lt"/>
                <a:cs typeface="+mn-lt"/>
              </a:rPr>
              <a:t> Adapts to both volatile and stable market periods.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851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3371536" y="1997839"/>
            <a:ext cx="5448928" cy="2862322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76142859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3B3221"/>
      </a:dk2>
      <a:lt2>
        <a:srgbClr val="E2E8E2"/>
      </a:lt2>
      <a:accent1>
        <a:srgbClr val="C04DC3"/>
      </a:accent1>
      <a:accent2>
        <a:srgbClr val="B13B83"/>
      </a:accent2>
      <a:accent3>
        <a:srgbClr val="C34D63"/>
      </a:accent3>
      <a:accent4>
        <a:srgbClr val="B1553B"/>
      </a:accent4>
      <a:accent5>
        <a:srgbClr val="C3994D"/>
      </a:accent5>
      <a:accent6>
        <a:srgbClr val="A3AA38"/>
      </a:accent6>
      <a:hlink>
        <a:srgbClr val="3F82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726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BrushVTI</vt:lpstr>
      <vt:lpstr>BTC/USDT Market Predictive Model Presentation</vt:lpstr>
      <vt:lpstr>INTRODUCTION</vt:lpstr>
      <vt:lpstr>CONTENTS</vt:lpstr>
      <vt:lpstr>PowerPoint Presentation</vt:lpstr>
      <vt:lpstr>SARIMA - Seasonal AutoRegressive Integrated Moving Average </vt:lpstr>
      <vt:lpstr>Why SARIMA?</vt:lpstr>
      <vt:lpstr>Backtesting Results </vt:lpstr>
      <vt:lpstr>Risk Management Strategy</vt:lpstr>
      <vt:lpstr>PowerPoint Presentation</vt:lpstr>
      <vt:lpstr>PowerPoint Presentation</vt:lpstr>
      <vt:lpstr>Key Features for Time Series Analysis</vt:lpstr>
      <vt:lpstr>Backtesting Results </vt:lpstr>
      <vt:lpstr>Risk Management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Abhirup Adhikary</cp:lastModifiedBy>
  <cp:revision>769</cp:revision>
  <dcterms:created xsi:type="dcterms:W3CDTF">2024-01-12T12:21:15Z</dcterms:created>
  <dcterms:modified xsi:type="dcterms:W3CDTF">2024-01-21T04:44:17Z</dcterms:modified>
</cp:coreProperties>
</file>